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42B0A61-4D38-4193-81E3-961F083B287B}" type="datetimeFigureOut">
              <a:rPr lang="ar-IQ" smtClean="0"/>
              <a:t>26/05/1441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E2B8BFC-1409-453D-B28F-5F998FFB9261}" type="slidenum">
              <a:rPr lang="ar-IQ" smtClean="0"/>
              <a:t>‹#›</a:t>
            </a:fld>
            <a:endParaRPr lang="ar-IQ"/>
          </a:p>
        </p:txBody>
      </p:sp>
    </p:spTree>
    <p:extLst>
      <p:ext uri="{BB962C8B-B14F-4D97-AF65-F5344CB8AC3E}">
        <p14:creationId xmlns:p14="http://schemas.microsoft.com/office/powerpoint/2010/main" val="135332964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DE2B8BFC-1409-453D-B28F-5F998FFB9261}" type="slidenum">
              <a:rPr lang="ar-IQ" smtClean="0"/>
              <a:t>1</a:t>
            </a:fld>
            <a:endParaRPr lang="ar-IQ"/>
          </a:p>
        </p:txBody>
      </p:sp>
    </p:spTree>
    <p:extLst>
      <p:ext uri="{BB962C8B-B14F-4D97-AF65-F5344CB8AC3E}">
        <p14:creationId xmlns:p14="http://schemas.microsoft.com/office/powerpoint/2010/main" val="4291446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5D4BC2F-B180-4585-8D9A-B122C62F67EE}" type="datetimeFigureOut">
              <a:rPr lang="ar-IQ" smtClean="0"/>
              <a:t>26/05/1441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3F23D55-41B0-47F9-9F64-805DED6BAF09}" type="slidenum">
              <a:rPr lang="ar-IQ" smtClean="0"/>
              <a:t>‹#›</a:t>
            </a:fld>
            <a:endParaRPr lang="ar-IQ"/>
          </a:p>
        </p:txBody>
      </p:sp>
    </p:spTree>
    <p:extLst>
      <p:ext uri="{BB962C8B-B14F-4D97-AF65-F5344CB8AC3E}">
        <p14:creationId xmlns:p14="http://schemas.microsoft.com/office/powerpoint/2010/main" val="164479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5D4BC2F-B180-4585-8D9A-B122C62F67EE}" type="datetimeFigureOut">
              <a:rPr lang="ar-IQ" smtClean="0"/>
              <a:t>26/05/1441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3F23D55-41B0-47F9-9F64-805DED6BAF09}" type="slidenum">
              <a:rPr lang="ar-IQ" smtClean="0"/>
              <a:t>‹#›</a:t>
            </a:fld>
            <a:endParaRPr lang="ar-IQ"/>
          </a:p>
        </p:txBody>
      </p:sp>
    </p:spTree>
    <p:extLst>
      <p:ext uri="{BB962C8B-B14F-4D97-AF65-F5344CB8AC3E}">
        <p14:creationId xmlns:p14="http://schemas.microsoft.com/office/powerpoint/2010/main" val="58109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5D4BC2F-B180-4585-8D9A-B122C62F67EE}" type="datetimeFigureOut">
              <a:rPr lang="ar-IQ" smtClean="0"/>
              <a:t>26/05/1441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3F23D55-41B0-47F9-9F64-805DED6BAF09}" type="slidenum">
              <a:rPr lang="ar-IQ" smtClean="0"/>
              <a:t>‹#›</a:t>
            </a:fld>
            <a:endParaRPr lang="ar-IQ"/>
          </a:p>
        </p:txBody>
      </p:sp>
    </p:spTree>
    <p:extLst>
      <p:ext uri="{BB962C8B-B14F-4D97-AF65-F5344CB8AC3E}">
        <p14:creationId xmlns:p14="http://schemas.microsoft.com/office/powerpoint/2010/main" val="1449705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5D4BC2F-B180-4585-8D9A-B122C62F67EE}" type="datetimeFigureOut">
              <a:rPr lang="ar-IQ" smtClean="0"/>
              <a:t>26/05/1441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3F23D55-41B0-47F9-9F64-805DED6BAF09}" type="slidenum">
              <a:rPr lang="ar-IQ" smtClean="0"/>
              <a:t>‹#›</a:t>
            </a:fld>
            <a:endParaRPr lang="ar-IQ"/>
          </a:p>
        </p:txBody>
      </p:sp>
    </p:spTree>
    <p:extLst>
      <p:ext uri="{BB962C8B-B14F-4D97-AF65-F5344CB8AC3E}">
        <p14:creationId xmlns:p14="http://schemas.microsoft.com/office/powerpoint/2010/main" val="395177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5D4BC2F-B180-4585-8D9A-B122C62F67EE}" type="datetimeFigureOut">
              <a:rPr lang="ar-IQ" smtClean="0"/>
              <a:t>26/05/1441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3F23D55-41B0-47F9-9F64-805DED6BAF09}" type="slidenum">
              <a:rPr lang="ar-IQ" smtClean="0"/>
              <a:t>‹#›</a:t>
            </a:fld>
            <a:endParaRPr lang="ar-IQ"/>
          </a:p>
        </p:txBody>
      </p:sp>
    </p:spTree>
    <p:extLst>
      <p:ext uri="{BB962C8B-B14F-4D97-AF65-F5344CB8AC3E}">
        <p14:creationId xmlns:p14="http://schemas.microsoft.com/office/powerpoint/2010/main" val="107594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5D4BC2F-B180-4585-8D9A-B122C62F67EE}" type="datetimeFigureOut">
              <a:rPr lang="ar-IQ" smtClean="0"/>
              <a:t>26/05/1441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3F23D55-41B0-47F9-9F64-805DED6BAF09}" type="slidenum">
              <a:rPr lang="ar-IQ" smtClean="0"/>
              <a:t>‹#›</a:t>
            </a:fld>
            <a:endParaRPr lang="ar-IQ"/>
          </a:p>
        </p:txBody>
      </p:sp>
    </p:spTree>
    <p:extLst>
      <p:ext uri="{BB962C8B-B14F-4D97-AF65-F5344CB8AC3E}">
        <p14:creationId xmlns:p14="http://schemas.microsoft.com/office/powerpoint/2010/main" val="31612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5D4BC2F-B180-4585-8D9A-B122C62F67EE}" type="datetimeFigureOut">
              <a:rPr lang="ar-IQ" smtClean="0"/>
              <a:t>26/05/1441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3F23D55-41B0-47F9-9F64-805DED6BAF09}" type="slidenum">
              <a:rPr lang="ar-IQ" smtClean="0"/>
              <a:t>‹#›</a:t>
            </a:fld>
            <a:endParaRPr lang="ar-IQ"/>
          </a:p>
        </p:txBody>
      </p:sp>
    </p:spTree>
    <p:extLst>
      <p:ext uri="{BB962C8B-B14F-4D97-AF65-F5344CB8AC3E}">
        <p14:creationId xmlns:p14="http://schemas.microsoft.com/office/powerpoint/2010/main" val="2642744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5D4BC2F-B180-4585-8D9A-B122C62F67EE}" type="datetimeFigureOut">
              <a:rPr lang="ar-IQ" smtClean="0"/>
              <a:t>26/05/1441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3F23D55-41B0-47F9-9F64-805DED6BAF09}" type="slidenum">
              <a:rPr lang="ar-IQ" smtClean="0"/>
              <a:t>‹#›</a:t>
            </a:fld>
            <a:endParaRPr lang="ar-IQ"/>
          </a:p>
        </p:txBody>
      </p:sp>
    </p:spTree>
    <p:extLst>
      <p:ext uri="{BB962C8B-B14F-4D97-AF65-F5344CB8AC3E}">
        <p14:creationId xmlns:p14="http://schemas.microsoft.com/office/powerpoint/2010/main" val="1585074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5D4BC2F-B180-4585-8D9A-B122C62F67EE}" type="datetimeFigureOut">
              <a:rPr lang="ar-IQ" smtClean="0"/>
              <a:t>26/05/1441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3F23D55-41B0-47F9-9F64-805DED6BAF09}" type="slidenum">
              <a:rPr lang="ar-IQ" smtClean="0"/>
              <a:t>‹#›</a:t>
            </a:fld>
            <a:endParaRPr lang="ar-IQ"/>
          </a:p>
        </p:txBody>
      </p:sp>
    </p:spTree>
    <p:extLst>
      <p:ext uri="{BB962C8B-B14F-4D97-AF65-F5344CB8AC3E}">
        <p14:creationId xmlns:p14="http://schemas.microsoft.com/office/powerpoint/2010/main" val="52570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5D4BC2F-B180-4585-8D9A-B122C62F67EE}" type="datetimeFigureOut">
              <a:rPr lang="ar-IQ" smtClean="0"/>
              <a:t>26/05/1441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3F23D55-41B0-47F9-9F64-805DED6BAF09}" type="slidenum">
              <a:rPr lang="ar-IQ" smtClean="0"/>
              <a:t>‹#›</a:t>
            </a:fld>
            <a:endParaRPr lang="ar-IQ"/>
          </a:p>
        </p:txBody>
      </p:sp>
    </p:spTree>
    <p:extLst>
      <p:ext uri="{BB962C8B-B14F-4D97-AF65-F5344CB8AC3E}">
        <p14:creationId xmlns:p14="http://schemas.microsoft.com/office/powerpoint/2010/main" val="2892598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5D4BC2F-B180-4585-8D9A-B122C62F67EE}" type="datetimeFigureOut">
              <a:rPr lang="ar-IQ" smtClean="0"/>
              <a:t>26/05/1441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3F23D55-41B0-47F9-9F64-805DED6BAF09}" type="slidenum">
              <a:rPr lang="ar-IQ" smtClean="0"/>
              <a:t>‹#›</a:t>
            </a:fld>
            <a:endParaRPr lang="ar-IQ"/>
          </a:p>
        </p:txBody>
      </p:sp>
    </p:spTree>
    <p:extLst>
      <p:ext uri="{BB962C8B-B14F-4D97-AF65-F5344CB8AC3E}">
        <p14:creationId xmlns:p14="http://schemas.microsoft.com/office/powerpoint/2010/main" val="3620500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5D4BC2F-B180-4585-8D9A-B122C62F67EE}" type="datetimeFigureOut">
              <a:rPr lang="ar-IQ" smtClean="0"/>
              <a:t>26/05/1441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3F23D55-41B0-47F9-9F64-805DED6BAF09}" type="slidenum">
              <a:rPr lang="ar-IQ" smtClean="0"/>
              <a:t>‹#›</a:t>
            </a:fld>
            <a:endParaRPr lang="ar-IQ"/>
          </a:p>
        </p:txBody>
      </p:sp>
    </p:spTree>
    <p:extLst>
      <p:ext uri="{BB962C8B-B14F-4D97-AF65-F5344CB8AC3E}">
        <p14:creationId xmlns:p14="http://schemas.microsoft.com/office/powerpoint/2010/main" val="2947760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556792"/>
            <a:ext cx="7630616" cy="2043659"/>
          </a:xfrm>
        </p:spPr>
        <p:txBody>
          <a:bodyPr>
            <a:normAutofit fontScale="90000"/>
          </a:bodyPr>
          <a:lstStyle/>
          <a:p>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المحاضرة الأولى  في أحكام قانون التنفيذ رقم 45 لسنة 1980المعدل</a:t>
            </a:r>
            <a:r>
              <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ar-IQ"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ar-IQ" dirty="0" smtClean="0"/>
              <a:t/>
            </a:r>
            <a:br>
              <a:rPr lang="ar-IQ" dirty="0" smtClean="0"/>
            </a:br>
            <a:r>
              <a:rPr lang="ar-IQ" dirty="0" smtClean="0">
                <a:solidFill>
                  <a:schemeClr val="tx1">
                    <a:lumMod val="95000"/>
                    <a:lumOff val="5000"/>
                  </a:schemeClr>
                </a:solidFill>
              </a:rPr>
              <a:t>" السلطة المختصة بتنفيذ الأحكام القضائية والمحررات التنفيذية  "</a:t>
            </a:r>
            <a:br>
              <a:rPr lang="ar-IQ" dirty="0" smtClean="0">
                <a:solidFill>
                  <a:schemeClr val="tx1">
                    <a:lumMod val="95000"/>
                    <a:lumOff val="5000"/>
                  </a:schemeClr>
                </a:solidFill>
              </a:rPr>
            </a:br>
            <a:r>
              <a:rPr lang="ar-IQ" dirty="0" smtClean="0">
                <a:solidFill>
                  <a:schemeClr val="tx1">
                    <a:lumMod val="95000"/>
                    <a:lumOff val="5000"/>
                  </a:schemeClr>
                </a:solidFill>
              </a:rPr>
              <a:t/>
            </a:r>
            <a:br>
              <a:rPr lang="ar-IQ" dirty="0" smtClean="0">
                <a:solidFill>
                  <a:schemeClr val="tx1">
                    <a:lumMod val="95000"/>
                    <a:lumOff val="5000"/>
                  </a:schemeClr>
                </a:solidFill>
              </a:rPr>
            </a:br>
            <a:endParaRPr lang="ar-IQ" dirty="0">
              <a:solidFill>
                <a:schemeClr val="tx1">
                  <a:lumMod val="95000"/>
                  <a:lumOff val="5000"/>
                </a:schemeClr>
              </a:solidFill>
            </a:endParaRPr>
          </a:p>
        </p:txBody>
      </p:sp>
    </p:spTree>
    <p:extLst>
      <p:ext uri="{BB962C8B-B14F-4D97-AF65-F5344CB8AC3E}">
        <p14:creationId xmlns:p14="http://schemas.microsoft.com/office/powerpoint/2010/main" val="40327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ar-IQ" dirty="0" smtClean="0">
                <a:solidFill>
                  <a:schemeClr val="accent2"/>
                </a:solidFill>
              </a:rPr>
              <a:t>السلطة المختصة بالتنفيذ</a:t>
            </a:r>
            <a:endParaRPr lang="ar-IQ" dirty="0">
              <a:solidFill>
                <a:schemeClr val="accent2"/>
              </a:solidFill>
            </a:endParaRPr>
          </a:p>
        </p:txBody>
      </p:sp>
      <p:sp>
        <p:nvSpPr>
          <p:cNvPr id="6" name="عنصر نائب للمحتوى 5"/>
          <p:cNvSpPr>
            <a:spLocks noGrp="1"/>
          </p:cNvSpPr>
          <p:nvPr>
            <p:ph idx="1"/>
          </p:nvPr>
        </p:nvSpPr>
        <p:spPr>
          <a:xfrm>
            <a:off x="251520" y="1600201"/>
            <a:ext cx="8435280" cy="4493096"/>
          </a:xfrm>
        </p:spPr>
        <p:txBody>
          <a:bodyPr>
            <a:normAutofit fontScale="77500" lnSpcReduction="20000"/>
          </a:bodyPr>
          <a:lstStyle/>
          <a:p>
            <a:pPr marL="0" indent="0" algn="just">
              <a:buNone/>
            </a:pPr>
            <a:endParaRPr lang="ar-IQ" dirty="0" smtClean="0">
              <a:solidFill>
                <a:schemeClr val="tx1">
                  <a:lumMod val="95000"/>
                  <a:lumOff val="5000"/>
                </a:schemeClr>
              </a:solidFill>
            </a:endParaRPr>
          </a:p>
          <a:p>
            <a:pPr algn="just"/>
            <a:r>
              <a:rPr lang="ar-IQ" dirty="0" smtClean="0">
                <a:solidFill>
                  <a:schemeClr val="tx1">
                    <a:lumMod val="95000"/>
                    <a:lumOff val="5000"/>
                  </a:schemeClr>
                </a:solidFill>
              </a:rPr>
              <a:t>ان تنفيذ الأحكام القضائية أو المحررات التنفيذية لا تختص بها المحاكم القضائية في العراق  فالمحاكم العراقية ينتهي دورها بإصدار الحكم القضائي, فأن موضوع التنفيذ  يكون من اختصاص جهات عدلية تابعة لوزارة العدل او جهات خولها القانون صلاحية التنفيذ, وبالتالي فأن السلطة المختصة بالتنفيذ تختلف حسب نوع الدين او الحق المراد تنفيذه </a:t>
            </a:r>
          </a:p>
          <a:p>
            <a:pPr algn="just"/>
            <a:r>
              <a:rPr lang="ar-IQ" dirty="0" smtClean="0">
                <a:solidFill>
                  <a:schemeClr val="tx1">
                    <a:lumMod val="95000"/>
                    <a:lumOff val="5000"/>
                  </a:schemeClr>
                </a:solidFill>
              </a:rPr>
              <a:t>فاذا كان الدين او الحق المراد تنفيذه يتعلق بأشخاص عادية أي ليست حكومية فان السلطة المختصة بالتنفيذ بالنسبة للدين العادي او الحق هي دائرة ومديريات التنفيذ  اما اذا كان الدين حكومي أي ان الدائن هو الدولة والمدين أي شخص اخر في هذه الحالة تختلف السلطة المختصة بالتنفيذ حيث يكون وفق قانون خاص يعرف بقانون تحصيل الديون الحكومية رقم 56 لسنة 1977 ولذلك نحاول ادناه بيان السلطة المختصة بالتنفيذ حسب نوع الدين او الحق المراد تنفيذه .</a:t>
            </a:r>
          </a:p>
          <a:p>
            <a:pPr algn="just"/>
            <a:endParaRPr lang="ar-IQ" dirty="0">
              <a:solidFill>
                <a:schemeClr val="tx1">
                  <a:lumMod val="95000"/>
                  <a:lumOff val="5000"/>
                </a:schemeClr>
              </a:solidFill>
            </a:endParaRPr>
          </a:p>
        </p:txBody>
      </p:sp>
    </p:spTree>
    <p:extLst>
      <p:ext uri="{BB962C8B-B14F-4D97-AF65-F5344CB8AC3E}">
        <p14:creationId xmlns:p14="http://schemas.microsoft.com/office/powerpoint/2010/main" val="3303843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solidFill>
                  <a:schemeClr val="accent2"/>
                </a:solidFill>
              </a:rPr>
              <a:t>اولا :السلطة المختصة بتنفيذ دين او حق عادي. </a:t>
            </a:r>
            <a:endParaRPr lang="ar-IQ" dirty="0">
              <a:solidFill>
                <a:schemeClr val="accent2"/>
              </a:solidFill>
            </a:endParaRPr>
          </a:p>
        </p:txBody>
      </p:sp>
      <p:sp>
        <p:nvSpPr>
          <p:cNvPr id="3" name="عنصر نائب للمحتوى 2"/>
          <p:cNvSpPr>
            <a:spLocks noGrp="1"/>
          </p:cNvSpPr>
          <p:nvPr>
            <p:ph idx="1"/>
          </p:nvPr>
        </p:nvSpPr>
        <p:spPr/>
        <p:txBody>
          <a:bodyPr>
            <a:normAutofit fontScale="70000" lnSpcReduction="20000"/>
          </a:bodyPr>
          <a:lstStyle/>
          <a:p>
            <a:pPr algn="just"/>
            <a:r>
              <a:rPr lang="ar-IQ" dirty="0" smtClean="0">
                <a:solidFill>
                  <a:schemeClr val="tx1">
                    <a:lumMod val="95000"/>
                    <a:lumOff val="5000"/>
                  </a:schemeClr>
                </a:solidFill>
              </a:rPr>
              <a:t>ان تنفيذ الديون او الحقوق العادية يكون من اختصاص دائرة ومديريات التنفيذ وفقا لقانون التنفيذ رقم 45 لسنة 1980 وذلك حسب الفقرة (اولا) من المادة الرابعة من قانون التنفيذ رقم 45 لسنة 1980 المعدل والتي جاء فيها (تشكل في بغداد دائرة باسم "دائرة </a:t>
            </a:r>
            <a:r>
              <a:rPr lang="ar-IQ" dirty="0" smtClean="0">
                <a:solidFill>
                  <a:schemeClr val="tx1">
                    <a:lumMod val="95000"/>
                    <a:lumOff val="5000"/>
                  </a:schemeClr>
                </a:solidFill>
              </a:rPr>
              <a:t>التنفيذ" ترتبط </a:t>
            </a:r>
            <a:r>
              <a:rPr lang="ar-IQ" dirty="0" smtClean="0">
                <a:solidFill>
                  <a:schemeClr val="tx1">
                    <a:lumMod val="95000"/>
                    <a:lumOff val="5000"/>
                  </a:schemeClr>
                </a:solidFill>
              </a:rPr>
              <a:t>بوزارة العدل وتعتبر من اجهزتها )و الفقرة (اولا )من المادة السادسة من نفس القانون على ان (تشكل مديرية تنفيذ في كل مكان فيه محكمة بداءة) </a:t>
            </a:r>
          </a:p>
          <a:p>
            <a:pPr algn="just"/>
            <a:r>
              <a:rPr lang="ar-IQ" dirty="0" smtClean="0">
                <a:solidFill>
                  <a:schemeClr val="tx1">
                    <a:lumMod val="95000"/>
                    <a:lumOff val="5000"/>
                  </a:schemeClr>
                </a:solidFill>
              </a:rPr>
              <a:t>ويتضح من النصين اعلاه ان قانون التنفيذ ينص على نوعين من التشكيلات : </a:t>
            </a:r>
          </a:p>
          <a:p>
            <a:pPr algn="just"/>
            <a:r>
              <a:rPr lang="ar-IQ" dirty="0" smtClean="0">
                <a:solidFill>
                  <a:schemeClr val="tx1">
                    <a:lumMod val="95000"/>
                    <a:lumOff val="5000"/>
                  </a:schemeClr>
                </a:solidFill>
              </a:rPr>
              <a:t>الاول هو دائرة التنفيذ والثاني مديريات التنفيذ </a:t>
            </a:r>
            <a:r>
              <a:rPr lang="ar-IQ" dirty="0" err="1" smtClean="0">
                <a:solidFill>
                  <a:schemeClr val="tx1">
                    <a:lumMod val="95000"/>
                    <a:lumOff val="5000"/>
                  </a:schemeClr>
                </a:solidFill>
              </a:rPr>
              <a:t>وسنتناولهما</a:t>
            </a:r>
            <a:r>
              <a:rPr lang="ar-IQ" dirty="0" smtClean="0">
                <a:solidFill>
                  <a:schemeClr val="tx1">
                    <a:lumMod val="95000"/>
                    <a:lumOff val="5000"/>
                  </a:schemeClr>
                </a:solidFill>
              </a:rPr>
              <a:t> بالتفصيل .</a:t>
            </a:r>
          </a:p>
          <a:p>
            <a:pPr algn="just"/>
            <a:r>
              <a:rPr lang="ar-IQ" dirty="0" smtClean="0">
                <a:solidFill>
                  <a:schemeClr val="accent2"/>
                </a:solidFill>
              </a:rPr>
              <a:t>1-	دائرة التنفيذ : </a:t>
            </a:r>
            <a:r>
              <a:rPr lang="ar-IQ" dirty="0" smtClean="0">
                <a:solidFill>
                  <a:schemeClr val="tx1">
                    <a:lumMod val="95000"/>
                    <a:lumOff val="5000"/>
                  </a:schemeClr>
                </a:solidFill>
              </a:rPr>
              <a:t>هي احدى الدوائر  التابعة لوزارة العدل لها مديريات منتشرة في كافة انحاء العراق ومن خلال هذه المديريات تقوم بتطبيق احكام قانون التنفيذ رقم 45 لسنة 1980 المعدل وتشكل هذه الدائرة في بغداد ويتولى رئاستها مدير عام حاصل على شهادة البكالوريوس في القانون ,على ان تكون له ممارسة قضائية او قانونية لمدة </a:t>
            </a:r>
            <a:r>
              <a:rPr lang="ar-IQ" dirty="0" err="1" smtClean="0">
                <a:solidFill>
                  <a:schemeClr val="tx1">
                    <a:lumMod val="95000"/>
                    <a:lumOff val="5000"/>
                  </a:schemeClr>
                </a:solidFill>
              </a:rPr>
              <a:t>لاتقل</a:t>
            </a:r>
            <a:r>
              <a:rPr lang="ar-IQ" dirty="0" smtClean="0">
                <a:solidFill>
                  <a:schemeClr val="tx1">
                    <a:lumMod val="95000"/>
                    <a:lumOff val="5000"/>
                  </a:schemeClr>
                </a:solidFill>
              </a:rPr>
              <a:t> عن اثنتي عشرة سنة ,ويجوز ان تعهد </a:t>
            </a:r>
            <a:r>
              <a:rPr lang="ar-IQ" dirty="0" smtClean="0">
                <a:solidFill>
                  <a:schemeClr val="tx1">
                    <a:lumMod val="95000"/>
                    <a:lumOff val="5000"/>
                  </a:schemeClr>
                </a:solidFill>
              </a:rPr>
              <a:t>ادارتها </a:t>
            </a:r>
            <a:r>
              <a:rPr lang="ar-IQ" dirty="0" smtClean="0">
                <a:solidFill>
                  <a:schemeClr val="tx1">
                    <a:lumMod val="95000"/>
                    <a:lumOff val="5000"/>
                  </a:schemeClr>
                </a:solidFill>
              </a:rPr>
              <a:t>الى قاضي من الصنف الاول او الثاني مع احتفاظه بصفته القضائية وحقوقه فيها حسب المادة الرابعة من قانون التنفيذ النافذ .</a:t>
            </a:r>
            <a:endParaRPr lang="ar-IQ" dirty="0">
              <a:solidFill>
                <a:schemeClr val="tx1">
                  <a:lumMod val="95000"/>
                  <a:lumOff val="5000"/>
                </a:schemeClr>
              </a:solidFill>
            </a:endParaRPr>
          </a:p>
        </p:txBody>
      </p:sp>
    </p:spTree>
    <p:extLst>
      <p:ext uri="{BB962C8B-B14F-4D97-AF65-F5344CB8AC3E}">
        <p14:creationId xmlns:p14="http://schemas.microsoft.com/office/powerpoint/2010/main" val="373658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7544" y="1166843"/>
            <a:ext cx="8136904" cy="3477875"/>
          </a:xfrm>
          <a:prstGeom prst="rect">
            <a:avLst/>
          </a:prstGeom>
        </p:spPr>
        <p:txBody>
          <a:bodyPr wrap="square">
            <a:spAutoFit/>
          </a:bodyPr>
          <a:lstStyle/>
          <a:p>
            <a:pPr algn="just"/>
            <a:r>
              <a:rPr lang="ar-IQ" sz="2000" dirty="0" smtClean="0"/>
              <a:t>وهذا هو استثناء من الاصل حيث الاصل ان يتراسها مدير عام حاصل على شهادة البكالوريوس في القانون كما مبين اعلاه .</a:t>
            </a:r>
          </a:p>
          <a:p>
            <a:pPr algn="just"/>
            <a:r>
              <a:rPr lang="ar-IQ" sz="2000" dirty="0" smtClean="0"/>
              <a:t>وتنص المادة الخامسة من قانون التنفيذ على تشكيلات  مركز هذه الدائرة حيث تقرر بانه يتكون من عدة اقسام هي :- قسم التخطيط والاحصاء, وقسم العلاقات القانون, وقسم الشؤون المالية وقسم الشؤون الادارية .</a:t>
            </a:r>
          </a:p>
          <a:p>
            <a:pPr algn="just"/>
            <a:r>
              <a:rPr lang="ar-IQ" sz="2000" dirty="0" smtClean="0"/>
              <a:t>وحسب الفقرة الثانية من المادة السادسة من قانون التنفيذ ترتبط مديريات التنفيذ في مراكز المحافظات بدائرة التنفيذ.</a:t>
            </a:r>
          </a:p>
          <a:p>
            <a:pPr algn="just"/>
            <a:r>
              <a:rPr lang="ar-IQ" sz="2000" dirty="0" smtClean="0"/>
              <a:t>حيث ان الهدف من استحداث هذه الدائرة بموجب قانون التنفيذ يهدف  الى القضاء على ظاهرة تعطيل تنفيذ الاحكام القضائية او المحررات </a:t>
            </a:r>
            <a:r>
              <a:rPr lang="ar-IQ" sz="2000" dirty="0" smtClean="0"/>
              <a:t>التنفيذية </a:t>
            </a:r>
            <a:r>
              <a:rPr lang="ar-IQ" sz="2000" dirty="0" smtClean="0"/>
              <a:t>عن طريق اعداد الخطط الهادفة الى تطوير مديريات التنفيذ في الوحدات الادارية واعادة توزيع القوى العاملة وتأهيليا وتدريبها واجراء الدراسات الخاص </a:t>
            </a:r>
            <a:r>
              <a:rPr lang="ar-IQ" sz="2000" dirty="0" smtClean="0"/>
              <a:t>بأحداث المديريات </a:t>
            </a:r>
            <a:r>
              <a:rPr lang="ar-IQ" sz="2000" dirty="0" smtClean="0"/>
              <a:t>وتوزيعها في جميع انحاء </a:t>
            </a:r>
            <a:r>
              <a:rPr lang="ar-IQ" sz="2000" dirty="0" smtClean="0"/>
              <a:t>العراق </a:t>
            </a:r>
            <a:r>
              <a:rPr lang="ar-IQ" sz="2000" dirty="0" smtClean="0"/>
              <a:t>, وجمع البيانات الاحصائية </a:t>
            </a:r>
            <a:r>
              <a:rPr lang="ar-IQ" sz="2000" dirty="0" smtClean="0"/>
              <a:t>اللازمة </a:t>
            </a:r>
            <a:r>
              <a:rPr lang="ar-IQ" sz="2000" dirty="0" smtClean="0"/>
              <a:t>وتحليلها .</a:t>
            </a:r>
            <a:endParaRPr lang="ar-IQ" sz="2000" dirty="0"/>
          </a:p>
        </p:txBody>
      </p:sp>
    </p:spTree>
    <p:extLst>
      <p:ext uri="{BB962C8B-B14F-4D97-AF65-F5344CB8AC3E}">
        <p14:creationId xmlns:p14="http://schemas.microsoft.com/office/powerpoint/2010/main" val="2169553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IQ" dirty="0" smtClean="0">
                <a:solidFill>
                  <a:schemeClr val="accent2"/>
                </a:solidFill>
              </a:rPr>
              <a:t>2-	مديريات التنفيذ.</a:t>
            </a:r>
            <a:endParaRPr lang="ar-IQ" dirty="0">
              <a:solidFill>
                <a:schemeClr val="accent2"/>
              </a:solidFill>
            </a:endParaRPr>
          </a:p>
        </p:txBody>
      </p:sp>
      <p:sp>
        <p:nvSpPr>
          <p:cNvPr id="4" name="عنصر نائب للمحتوى 3"/>
          <p:cNvSpPr>
            <a:spLocks noGrp="1"/>
          </p:cNvSpPr>
          <p:nvPr>
            <p:ph idx="1"/>
          </p:nvPr>
        </p:nvSpPr>
        <p:spPr/>
        <p:txBody>
          <a:bodyPr>
            <a:normAutofit fontScale="92500" lnSpcReduction="10000"/>
          </a:bodyPr>
          <a:lstStyle/>
          <a:p>
            <a:pPr algn="just"/>
            <a:r>
              <a:rPr lang="ar-IQ" dirty="0" smtClean="0">
                <a:solidFill>
                  <a:schemeClr val="tx1">
                    <a:lumMod val="95000"/>
                    <a:lumOff val="5000"/>
                  </a:schemeClr>
                </a:solidFill>
              </a:rPr>
              <a:t>ان نص الفقرة الاولى من المادة السادسة من </a:t>
            </a:r>
            <a:r>
              <a:rPr lang="ar-IQ" dirty="0" smtClean="0">
                <a:solidFill>
                  <a:schemeClr val="tx1">
                    <a:lumMod val="95000"/>
                    <a:lumOff val="5000"/>
                  </a:schemeClr>
                </a:solidFill>
              </a:rPr>
              <a:t>قانون التنفيذ </a:t>
            </a:r>
            <a:r>
              <a:rPr lang="ar-IQ" dirty="0" smtClean="0">
                <a:solidFill>
                  <a:schemeClr val="tx1">
                    <a:lumMod val="95000"/>
                    <a:lumOff val="5000"/>
                  </a:schemeClr>
                </a:solidFill>
              </a:rPr>
              <a:t>يبين كيفية تشكيل مديرية التنفيذ حيث جاء فيه بانه( تشكل مديرية تنفيذ في كل مكان فيه محكمة بداءة) </a:t>
            </a:r>
          </a:p>
          <a:p>
            <a:pPr algn="just"/>
            <a:r>
              <a:rPr lang="ar-IQ" dirty="0" smtClean="0">
                <a:solidFill>
                  <a:schemeClr val="tx1">
                    <a:lumMod val="95000"/>
                    <a:lumOff val="5000"/>
                  </a:schemeClr>
                </a:solidFill>
              </a:rPr>
              <a:t>تتولى مديريات التنفيذ تنفيذ الاحكام القضائية المدنية الحقوقية والمحررات التنفيذ المتعلقة بالأشخاص العاديين غير </a:t>
            </a:r>
            <a:r>
              <a:rPr lang="ar-IQ" dirty="0" smtClean="0">
                <a:solidFill>
                  <a:schemeClr val="tx1">
                    <a:lumMod val="95000"/>
                    <a:lumOff val="5000"/>
                  </a:schemeClr>
                </a:solidFill>
              </a:rPr>
              <a:t>الحكوميين </a:t>
            </a:r>
            <a:r>
              <a:rPr lang="ar-IQ" dirty="0" smtClean="0">
                <a:solidFill>
                  <a:schemeClr val="tx1">
                    <a:lumMod val="95000"/>
                    <a:lumOff val="5000"/>
                  </a:schemeClr>
                </a:solidFill>
              </a:rPr>
              <a:t>فاذا كان لدينا حكم قضائي يتعلق بدين او محررات التنفيذية يتعلق بحق وهذا الحق متعلق بشخص عادي غير متعلق بالحكومة  أي </a:t>
            </a:r>
            <a:r>
              <a:rPr lang="ar-IQ" dirty="0" smtClean="0">
                <a:solidFill>
                  <a:schemeClr val="tx1">
                    <a:lumMod val="95000"/>
                    <a:lumOff val="5000"/>
                  </a:schemeClr>
                </a:solidFill>
              </a:rPr>
              <a:t>لا يعتبر </a:t>
            </a:r>
            <a:r>
              <a:rPr lang="ar-IQ" dirty="0" smtClean="0">
                <a:solidFill>
                  <a:schemeClr val="tx1">
                    <a:lumMod val="95000"/>
                    <a:lumOff val="5000"/>
                  </a:schemeClr>
                </a:solidFill>
              </a:rPr>
              <a:t>من ديون الدولة وفي هذه الحالة نلجأ الى مديرية التنفيذ المختصة ونطلب منها تنفيذ هذا الحكم القضائي او المحرر التنفيذي.</a:t>
            </a:r>
          </a:p>
          <a:p>
            <a:endParaRPr lang="ar-IQ" dirty="0"/>
          </a:p>
        </p:txBody>
      </p:sp>
    </p:spTree>
    <p:extLst>
      <p:ext uri="{BB962C8B-B14F-4D97-AF65-F5344CB8AC3E}">
        <p14:creationId xmlns:p14="http://schemas.microsoft.com/office/powerpoint/2010/main" val="3934425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166843"/>
            <a:ext cx="8280920" cy="2862322"/>
          </a:xfrm>
          <a:prstGeom prst="rect">
            <a:avLst/>
          </a:prstGeom>
        </p:spPr>
        <p:txBody>
          <a:bodyPr wrap="square">
            <a:spAutoFit/>
          </a:bodyPr>
          <a:lstStyle/>
          <a:p>
            <a:pPr algn="just"/>
            <a:r>
              <a:rPr lang="ar-IQ" sz="2000" dirty="0" smtClean="0"/>
              <a:t>ويتولى ادارة مديرية التنفيذ (منفذ عدل ) حاصل على شهادة البكالوريوس في القانون  على ان تكون له ممارسة قضائية او قانونية بعد التخرج من الكلية لا تقل عن خمس سنوات .</a:t>
            </a:r>
          </a:p>
          <a:p>
            <a:pPr algn="just"/>
            <a:r>
              <a:rPr lang="ar-IQ" sz="2000" dirty="0" smtClean="0"/>
              <a:t>ويعتبر قاضي البداءة الاول المنفذ العدل ان لم يكن لمديرية التنفيذ منفذ عدل خاص بها . ولوزير العدل تنسيب أي قاضي اخر للقيام بأعمال المنفذ العدل حسب نص المادة السادسة من قانون التنفيذ .</a:t>
            </a:r>
          </a:p>
          <a:p>
            <a:pPr algn="just"/>
            <a:r>
              <a:rPr lang="ar-IQ" sz="2000" dirty="0" smtClean="0"/>
              <a:t>ويلاحظ ان مديريات التنفيذ غير مقيدة باختصاص محلي , حيث ,للدائن الذي بيده سند تنفيذي , يراجع اية  مديرية من مديريات التنفيذ وقد نصت على ذلك المادة 24 من قانون التنفيذ والتي جاء فيها (لطالب التنفيذ ان يراجع اية مديرية تنفيذ , واذا اقتضى الامر اتخاذ اجراءات خارج منطقة المديرية التي اودع فيها الحكم او المرر التنفيذي , فتنيب مديرية التنفيذ مدرية المنطقة لاتخاذ تلك الاجراءات , وعلى المديرية </a:t>
            </a:r>
            <a:r>
              <a:rPr lang="ar-IQ" sz="2000" dirty="0" err="1" smtClean="0"/>
              <a:t>المنابة</a:t>
            </a:r>
            <a:r>
              <a:rPr lang="ar-IQ" sz="2000" dirty="0" smtClean="0"/>
              <a:t> تزويد المديرية المنيبة بنسخة من جميع اجراءاتها المتخذة)</a:t>
            </a:r>
            <a:endParaRPr lang="ar-IQ" sz="2000" dirty="0"/>
          </a:p>
        </p:txBody>
      </p:sp>
    </p:spTree>
    <p:extLst>
      <p:ext uri="{BB962C8B-B14F-4D97-AF65-F5344CB8AC3E}">
        <p14:creationId xmlns:p14="http://schemas.microsoft.com/office/powerpoint/2010/main" val="2263446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443841"/>
            <a:ext cx="8208912" cy="3416320"/>
          </a:xfrm>
          <a:prstGeom prst="rect">
            <a:avLst/>
          </a:prstGeom>
        </p:spPr>
        <p:txBody>
          <a:bodyPr wrap="square">
            <a:spAutoFit/>
          </a:bodyPr>
          <a:lstStyle/>
          <a:p>
            <a:pPr algn="just"/>
            <a:r>
              <a:rPr lang="ar-IQ" sz="2400" dirty="0" smtClean="0"/>
              <a:t>وترتبط مديريات التنفيذ ضمن المحافظة بمديرية </a:t>
            </a:r>
            <a:r>
              <a:rPr lang="ar-IQ" sz="2400" smtClean="0"/>
              <a:t>التنفيذ </a:t>
            </a:r>
            <a:r>
              <a:rPr lang="ar-IQ" sz="2400" smtClean="0"/>
              <a:t>في مركزها .وفي </a:t>
            </a:r>
            <a:r>
              <a:rPr lang="ar-IQ" sz="2400" dirty="0" smtClean="0"/>
              <a:t>حالة تعددها يحدد ارتباطها بواحدة منها من قبل وزير العدل </a:t>
            </a:r>
          </a:p>
          <a:p>
            <a:pPr algn="just"/>
            <a:r>
              <a:rPr lang="ar-IQ" sz="2400" dirty="0" smtClean="0"/>
              <a:t>كما ترتبط مديريات التنفيذ في مركز المحافظات بدائرة التنفيذ. </a:t>
            </a:r>
          </a:p>
          <a:p>
            <a:pPr algn="just"/>
            <a:r>
              <a:rPr lang="ar-IQ" sz="2400" dirty="0" smtClean="0"/>
              <a:t>وان تشكيلات مديريات التنفيذ نصت عليها المادة السابعة من قانون التنفيذ حيث تقرر بأن كل مديرية تتكون من شعبة امانة الصندوق , والمحاسبة , والمتابعة , والحفظ ,والافراد والخدمات الادارية , وشؤون الوحدات.</a:t>
            </a:r>
          </a:p>
          <a:p>
            <a:pPr algn="just"/>
            <a:r>
              <a:rPr lang="ar-IQ" sz="2400" dirty="0" smtClean="0"/>
              <a:t>والغرض من استحداث هذه الشعب هو الاسراع بتنفيذ الاحكام والمحررات التنفيذية .</a:t>
            </a:r>
          </a:p>
          <a:p>
            <a:pPr algn="just"/>
            <a:r>
              <a:rPr lang="ar-IQ" sz="2400" dirty="0" smtClean="0"/>
              <a:t>وفي الختام ان السلطة المختصة  بتنفيذ الديون او الحقوق العادية غير الحكومية هي دائر التنفيذ ومديريات التنفيذ وفق قانون التنفيذ العراقي رقم 45 لسنة 1980 المعدل.</a:t>
            </a:r>
            <a:endParaRPr lang="ar-IQ" sz="2400" dirty="0"/>
          </a:p>
        </p:txBody>
      </p:sp>
    </p:spTree>
    <p:extLst>
      <p:ext uri="{BB962C8B-B14F-4D97-AF65-F5344CB8AC3E}">
        <p14:creationId xmlns:p14="http://schemas.microsoft.com/office/powerpoint/2010/main" val="1337040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720</Words>
  <Application>Microsoft Office PowerPoint</Application>
  <PresentationFormat>عرض على الشاشة (3:4)‏</PresentationFormat>
  <Paragraphs>26</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      المحاضرة الأولى  في أحكام قانون التنفيذ رقم 45 لسنة 1980المعدل  " السلطة المختصة بتنفيذ الأحكام القضائية والمحررات التنفيذية  "  </vt:lpstr>
      <vt:lpstr>السلطة المختصة بالتنفيذ</vt:lpstr>
      <vt:lpstr>اولا :السلطة المختصة بتنفيذ دين او حق عادي. </vt:lpstr>
      <vt:lpstr>عرض تقديمي في PowerPoint</vt:lpstr>
      <vt:lpstr>2- مديريات التنفيذ.</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Adnan</dc:creator>
  <cp:lastModifiedBy>Adnan</cp:lastModifiedBy>
  <cp:revision>15</cp:revision>
  <dcterms:created xsi:type="dcterms:W3CDTF">2019-12-08T20:03:07Z</dcterms:created>
  <dcterms:modified xsi:type="dcterms:W3CDTF">2020-01-21T17:19:41Z</dcterms:modified>
</cp:coreProperties>
</file>